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1" r:id="rId8"/>
    <p:sldId id="262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B1"/>
    <a:srgbClr val="F2E9AA"/>
    <a:srgbClr val="F564CC"/>
    <a:srgbClr val="E8CE09"/>
    <a:srgbClr val="F03F0E"/>
    <a:srgbClr val="690323"/>
    <a:srgbClr val="00FFC8"/>
    <a:srgbClr val="B80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09813-845D-4930-A194-903D2CB0B0BC}" v="83" dt="2021-03-29T21:53:40.291"/>
    <p1510:client id="{34FCC709-80F6-452B-BE8E-99FC8E4B1659}" v="249" dt="2021-03-30T02:13:26.534"/>
    <p1510:client id="{8F9F1BA1-1304-48FD-A0B5-B57762104953}" v="4310" dt="2021-03-30T01:50:30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8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Tc.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hendek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kaymakamlığı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nENE</a:t>
            </a:r>
            <a:r>
              <a:rPr lang="en-US" sz="2800" dirty="0">
                <a:solidFill>
                  <a:srgbClr val="FFFFFF"/>
                </a:solidFill>
              </a:rPr>
              <a:t> HATUN KIZ HAFIZLIK PROJE İMAM HATİP ORTAOKULU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8676" y="5046401"/>
            <a:ext cx="3804248" cy="1477417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 descr="bina, açık hava, apartman, resmi bina içeren bir resim&#10;&#10;Açıklama otomatik olarak oluşturuldu">
            <a:extLst>
              <a:ext uri="{FF2B5EF4-FFF2-40B4-BE49-F238E27FC236}">
                <a16:creationId xmlns:a16="http://schemas.microsoft.com/office/drawing/2014/main" id="{AD3437FD-5D22-4543-A08C-75DAFD24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7" y="-15078"/>
            <a:ext cx="12198296" cy="457284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33" descr="metin içeren bir resim&#10;&#10;Açıklama otomatik olarak oluşturuldu">
            <a:extLst>
              <a:ext uri="{FF2B5EF4-FFF2-40B4-BE49-F238E27FC236}">
                <a16:creationId xmlns:a16="http://schemas.microsoft.com/office/drawing/2014/main" id="{7560A8BC-22A4-4025-82C6-6A4A24C1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848" y="5401688"/>
            <a:ext cx="866002" cy="92799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Resim 36">
            <a:extLst>
              <a:ext uri="{FF2B5EF4-FFF2-40B4-BE49-F238E27FC236}">
                <a16:creationId xmlns:a16="http://schemas.microsoft.com/office/drawing/2014/main" id="{3D581291-8E28-453F-A889-A37AEE278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512" y="5392947"/>
            <a:ext cx="974787" cy="931655"/>
          </a:xfrm>
          <a:prstGeom prst="rect">
            <a:avLst/>
          </a:prstGeom>
        </p:spPr>
      </p:pic>
      <p:pic>
        <p:nvPicPr>
          <p:cNvPr id="41" name="Resim 43">
            <a:extLst>
              <a:ext uri="{FF2B5EF4-FFF2-40B4-BE49-F238E27FC236}">
                <a16:creationId xmlns:a16="http://schemas.microsoft.com/office/drawing/2014/main" id="{9F9101D3-7E5C-4874-958F-A9F37D63E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853" y="5399520"/>
            <a:ext cx="888522" cy="8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4C6B74-43EB-44D3-8F83-F5BEBAE3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808C29A-6819-493A-842B-A9561AAD0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6" descr="bina, açık hava, grup, dansçı içeren bir resim&#10;&#10;Açıklama otomatik olarak oluşturuldu">
            <a:extLst>
              <a:ext uri="{FF2B5EF4-FFF2-40B4-BE49-F238E27FC236}">
                <a16:creationId xmlns:a16="http://schemas.microsoft.com/office/drawing/2014/main" id="{880B76E4-B784-423B-8E52-746CB1BF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402872"/>
            <a:ext cx="2743200" cy="2052257"/>
          </a:xfrm>
          <a:prstGeom prst="rect">
            <a:avLst/>
          </a:prstGeom>
        </p:spPr>
      </p:pic>
      <p:pic>
        <p:nvPicPr>
          <p:cNvPr id="7" name="Resim 7" descr="duvar, kişi, iç mekan, poz içeren bir resim&#10;&#10;Açıklama otomatik olarak oluşturuldu">
            <a:extLst>
              <a:ext uri="{FF2B5EF4-FFF2-40B4-BE49-F238E27FC236}">
                <a16:creationId xmlns:a16="http://schemas.microsoft.com/office/drawing/2014/main" id="{D61F1805-1C7B-4E83-A071-4159AED2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8" name="Resim 8" descr="bina, kişi, grup, açık hava içeren bir resim&#10;&#10;Açıklama otomatik olarak oluşturuldu">
            <a:extLst>
              <a:ext uri="{FF2B5EF4-FFF2-40B4-BE49-F238E27FC236}">
                <a16:creationId xmlns:a16="http://schemas.microsoft.com/office/drawing/2014/main" id="{DF858BDC-BCCB-4EA3-ADB3-A6EA1C015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402872"/>
            <a:ext cx="2743200" cy="2052257"/>
          </a:xfrm>
          <a:prstGeom prst="rect">
            <a:avLst/>
          </a:prstGeom>
        </p:spPr>
      </p:pic>
      <p:pic>
        <p:nvPicPr>
          <p:cNvPr id="9" name="Resim 9" descr="ağaç, açık hava, gök, kişi içeren bir resim&#10;&#10;Açıklama otomatik olarak oluşturuldu">
            <a:extLst>
              <a:ext uri="{FF2B5EF4-FFF2-40B4-BE49-F238E27FC236}">
                <a16:creationId xmlns:a16="http://schemas.microsoft.com/office/drawing/2014/main" id="{2A537EF4-C5B7-4DD6-9D58-0133D1A0E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10" name="Resim 10" descr="kişi, iç mekan içeren bir resim&#10;&#10;Açıklama otomatik olarak oluşturuldu">
            <a:extLst>
              <a:ext uri="{FF2B5EF4-FFF2-40B4-BE49-F238E27FC236}">
                <a16:creationId xmlns:a16="http://schemas.microsoft.com/office/drawing/2014/main" id="{38175617-F9DD-44D8-808D-BC269CAF9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023" y="114300"/>
            <a:ext cx="2743200" cy="2057400"/>
          </a:xfrm>
          <a:prstGeom prst="rect">
            <a:avLst/>
          </a:prstGeom>
        </p:spPr>
      </p:pic>
      <p:pic>
        <p:nvPicPr>
          <p:cNvPr id="12" name="Resim 12" descr="metin, bina, kişi, açık hava içeren bir resim&#10;&#10;Açıklama otomatik olarak oluşturuldu">
            <a:extLst>
              <a:ext uri="{FF2B5EF4-FFF2-40B4-BE49-F238E27FC236}">
                <a16:creationId xmlns:a16="http://schemas.microsoft.com/office/drawing/2014/main" id="{5BC51436-524A-4E92-BAD3-7C998B2E1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0362" y="3107363"/>
            <a:ext cx="2743200" cy="2052257"/>
          </a:xfrm>
          <a:prstGeom prst="rect">
            <a:avLst/>
          </a:prstGeom>
        </p:spPr>
      </p:pic>
      <p:pic>
        <p:nvPicPr>
          <p:cNvPr id="13" name="Resim 13" descr="iç mekan, duvar, tavan, yer içeren bir resim&#10;&#10;Açıklama otomatik olarak oluşturuldu">
            <a:extLst>
              <a:ext uri="{FF2B5EF4-FFF2-40B4-BE49-F238E27FC236}">
                <a16:creationId xmlns:a16="http://schemas.microsoft.com/office/drawing/2014/main" id="{6A8198FB-9356-419C-A313-9B82985F15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022" y="4990796"/>
            <a:ext cx="2743200" cy="2052257"/>
          </a:xfrm>
          <a:prstGeom prst="rect">
            <a:avLst/>
          </a:prstGeom>
        </p:spPr>
      </p:pic>
      <p:pic>
        <p:nvPicPr>
          <p:cNvPr id="14" name="Resim 14" descr="iç mekan, duvar, yer, tavan içeren bir resim&#10;&#10;Açıklama otomatik olarak oluşturuldu">
            <a:extLst>
              <a:ext uri="{FF2B5EF4-FFF2-40B4-BE49-F238E27FC236}">
                <a16:creationId xmlns:a16="http://schemas.microsoft.com/office/drawing/2014/main" id="{27816447-56EC-4D8D-A40E-11D1470B4A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751" y="1367702"/>
            <a:ext cx="2743200" cy="2052257"/>
          </a:xfrm>
          <a:prstGeom prst="rect">
            <a:avLst/>
          </a:prstGeom>
        </p:spPr>
      </p:pic>
      <p:pic>
        <p:nvPicPr>
          <p:cNvPr id="17" name="Resim 17" descr="metin, kişi, bina, açık hava içeren bir resim&#10;&#10;Açıklama otomatik olarak oluşturuldu">
            <a:extLst>
              <a:ext uri="{FF2B5EF4-FFF2-40B4-BE49-F238E27FC236}">
                <a16:creationId xmlns:a16="http://schemas.microsoft.com/office/drawing/2014/main" id="{2EB93AF0-766C-4CCE-9690-B36190401F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8890" y="4602607"/>
            <a:ext cx="2743200" cy="2052257"/>
          </a:xfrm>
          <a:prstGeom prst="rect">
            <a:avLst/>
          </a:prstGeom>
        </p:spPr>
      </p:pic>
      <p:pic>
        <p:nvPicPr>
          <p:cNvPr id="19" name="Resim 19" descr="kişi, duvar, iç mekan, yer içeren bir resim&#10;&#10;Açıklama otomatik olarak oluşturuldu">
            <a:extLst>
              <a:ext uri="{FF2B5EF4-FFF2-40B4-BE49-F238E27FC236}">
                <a16:creationId xmlns:a16="http://schemas.microsoft.com/office/drawing/2014/main" id="{6F2CA430-9C7D-417D-8DBF-413E2DD3AB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8883" y="3277319"/>
            <a:ext cx="2743200" cy="2057400"/>
          </a:xfrm>
          <a:prstGeom prst="rect">
            <a:avLst/>
          </a:prstGeom>
        </p:spPr>
      </p:pic>
      <p:sp>
        <p:nvSpPr>
          <p:cNvPr id="15" name="İçerik Yer Tutucusu 14">
            <a:extLst>
              <a:ext uri="{FF2B5EF4-FFF2-40B4-BE49-F238E27FC236}">
                <a16:creationId xmlns:a16="http://schemas.microsoft.com/office/drawing/2014/main" id="{E483A98C-BA3C-4BB5-9DCD-3962DEE50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547" y="147224"/>
            <a:ext cx="5678424" cy="5184648"/>
          </a:xfr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07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899B6EB3-B4EB-4EC7-944A-703BAE0D1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4">
            <a:extLst>
              <a:ext uri="{FF2B5EF4-FFF2-40B4-BE49-F238E27FC236}">
                <a16:creationId xmlns:a16="http://schemas.microsoft.com/office/drawing/2014/main" id="{CE3481C2-7D85-41B3-B6B9-112611C4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07ED842-BAD7-4A40-80A9-8F49EF7E0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239" y="484632"/>
            <a:ext cx="4023698" cy="5885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B445F8-7E74-4B6D-AED1-6CC9248A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198" y="4150596"/>
            <a:ext cx="7023269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99BCE8-F1BB-470B-A548-18B18FF2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357" y="4391025"/>
            <a:ext cx="5914054" cy="17388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000">
              <a:solidFill>
                <a:srgbClr val="FFFFFF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44AE625-EBEE-494C-B89C-6752D0C65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72" y="806366"/>
            <a:ext cx="3355793" cy="5242166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8" name="Resim 8" descr="tavan, iç mekan, duvar, yer içeren bir resim&#10;&#10;Açıklama otomatik olarak oluşturuldu">
            <a:extLst>
              <a:ext uri="{FF2B5EF4-FFF2-40B4-BE49-F238E27FC236}">
                <a16:creationId xmlns:a16="http://schemas.microsoft.com/office/drawing/2014/main" id="{BD6222A1-6C4D-48CC-9C13-8F25937C1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0"/>
          <a:stretch/>
        </p:blipFill>
        <p:spPr>
          <a:xfrm>
            <a:off x="4669197" y="484631"/>
            <a:ext cx="2769828" cy="3505881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6" name="Resim 6" descr="iç mekan, duvar, yer, tavan içeren bir resim&#10;&#10;Açıklama otomatik olarak oluşturuldu">
            <a:extLst>
              <a:ext uri="{FF2B5EF4-FFF2-40B4-BE49-F238E27FC236}">
                <a16:creationId xmlns:a16="http://schemas.microsoft.com/office/drawing/2014/main" id="{752E6654-699C-4F71-A227-C4E16A2D7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41" r="1" b="15695"/>
          <a:stretch/>
        </p:blipFill>
        <p:spPr>
          <a:xfrm>
            <a:off x="7595720" y="484631"/>
            <a:ext cx="4096746" cy="1676237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7" name="Resim 7" descr="yer, çocuk, iç mekan, duvar içeren bir resim&#10;&#10;Açıklama otomatik olarak oluşturuldu">
            <a:extLst>
              <a:ext uri="{FF2B5EF4-FFF2-40B4-BE49-F238E27FC236}">
                <a16:creationId xmlns:a16="http://schemas.microsoft.com/office/drawing/2014/main" id="{67CD8A53-22AE-4237-B22B-4B0BE77C9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20" b="7"/>
          <a:stretch/>
        </p:blipFill>
        <p:spPr>
          <a:xfrm>
            <a:off x="7595722" y="2328184"/>
            <a:ext cx="1955656" cy="1663670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5" name="Resim 5" descr="yer, dik, tavan, iç mekan içeren bir resim&#10;&#10;Açıklama otomatik olarak oluşturuldu">
            <a:extLst>
              <a:ext uri="{FF2B5EF4-FFF2-40B4-BE49-F238E27FC236}">
                <a16:creationId xmlns:a16="http://schemas.microsoft.com/office/drawing/2014/main" id="{D139E6EB-42FC-4E00-BBD7-86AB1B8A1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29" r="9698"/>
          <a:stretch/>
        </p:blipFill>
        <p:spPr>
          <a:xfrm>
            <a:off x="9708075" y="2328184"/>
            <a:ext cx="1984391" cy="1663670"/>
          </a:xfrm>
          <a:prstGeom prst="rect">
            <a:avLst/>
          </a:prstGeom>
          <a:ln w="31750" cap="sq">
            <a:noFill/>
            <a:miter lim="800000"/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FDAE42-C147-48AE-B7B8-AD5C540B6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194228" y="480322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1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929C34-35D1-4492-A9C1-C5EB2C41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Okulumuz;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31922F-1929-4D1D-BAFE-C9EE9444F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tr-TR" dirty="0"/>
              <a:t>       Kurumumuz diyanet işleri bakanlığı ile milli eğitim bakanlığı arasında imzalanan ….. sayılı ….tarihli protokol kapsamında örgün eğitim ile birlikte hafızlık eğitim hizmeti sunmaktadır.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ABF0A5F-0E11-452A-B4E5-91496AE47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tr-TR" dirty="0"/>
              <a:t>     Okulumuz 2017  1. dönemi eğitim öğretime  iki şube de toplam 65 öğrenci ile başlamıştır.</a:t>
            </a:r>
          </a:p>
          <a:p>
            <a:pPr marL="0" indent="0">
              <a:buNone/>
            </a:pPr>
            <a:r>
              <a:rPr lang="tr-TR" dirty="0"/>
              <a:t>     2020-2021 eğitim öğretim döneminde 5 şube anasınıfı ve 8 şube orta okul kademesi olmak üzere toplamda 205 öğrencimiz ile eğitim öğretimimize devam etmekteyiz.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657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60575F-885C-46DD-A032-1F669F8D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00B050"/>
                </a:solidFill>
              </a:rPr>
              <a:t>takım arkadaşlarımız kim mi?</a:t>
            </a:r>
            <a:br>
              <a:rPr lang="tr-TR" dirty="0"/>
            </a:br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631BB1-E270-4CDD-B292-969EC4952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473166"/>
            <a:ext cx="4389120" cy="35466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2400" b="1" i="1" dirty="0" err="1">
                <a:solidFill>
                  <a:srgbClr val="B80479"/>
                </a:solidFill>
                <a:latin typeface="Century"/>
                <a:ea typeface="SimSun"/>
              </a:rPr>
              <a:t>Idari</a:t>
            </a:r>
            <a:r>
              <a:rPr lang="tr-TR" sz="2400" b="1" i="1" dirty="0">
                <a:solidFill>
                  <a:srgbClr val="B80479"/>
                </a:solidFill>
                <a:latin typeface="Century"/>
                <a:ea typeface="SimSun"/>
              </a:rPr>
              <a:t> personel:2</a:t>
            </a:r>
          </a:p>
          <a:p>
            <a:r>
              <a:rPr lang="tr-TR" sz="2400" b="1" i="1" dirty="0">
                <a:solidFill>
                  <a:srgbClr val="B80479"/>
                </a:solidFill>
                <a:latin typeface="Century"/>
                <a:ea typeface="SimSun"/>
              </a:rPr>
              <a:t>Anasınıfı öğretmenlerimiz: 5</a:t>
            </a:r>
          </a:p>
          <a:p>
            <a:r>
              <a:rPr lang="tr-TR" sz="2400" b="1" i="1" dirty="0">
                <a:solidFill>
                  <a:srgbClr val="B80479"/>
                </a:solidFill>
                <a:latin typeface="Century"/>
                <a:ea typeface="SimSun"/>
              </a:rPr>
              <a:t>Akademi öğretmenlerimiz : 9</a:t>
            </a:r>
          </a:p>
          <a:p>
            <a:r>
              <a:rPr lang="tr-TR" sz="2400" b="1" i="1" dirty="0">
                <a:solidFill>
                  <a:srgbClr val="B80479"/>
                </a:solidFill>
                <a:latin typeface="Century"/>
                <a:ea typeface="SimSun"/>
              </a:rPr>
              <a:t>Hafız hocalarımız:12</a:t>
            </a:r>
          </a:p>
          <a:p>
            <a:r>
              <a:rPr lang="tr-TR" sz="2400" b="1" i="1" dirty="0">
                <a:solidFill>
                  <a:srgbClr val="B80479"/>
                </a:solidFill>
                <a:latin typeface="Century"/>
                <a:ea typeface="SimSun"/>
              </a:rPr>
              <a:t>Yardımcı personel:2</a:t>
            </a:r>
          </a:p>
          <a:p>
            <a:endParaRPr lang="tr-TR" dirty="0"/>
          </a:p>
        </p:txBody>
      </p:sp>
      <p:pic>
        <p:nvPicPr>
          <p:cNvPr id="8" name="Resim 8">
            <a:extLst>
              <a:ext uri="{FF2B5EF4-FFF2-40B4-BE49-F238E27FC236}">
                <a16:creationId xmlns:a16="http://schemas.microsoft.com/office/drawing/2014/main" id="{5590827F-4677-45FB-B52C-53EFC3FFC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6084" y="185591"/>
            <a:ext cx="6219465" cy="6675046"/>
          </a:xfrm>
        </p:spPr>
      </p:pic>
    </p:spTree>
    <p:extLst>
      <p:ext uri="{BB962C8B-B14F-4D97-AF65-F5344CB8AC3E}">
        <p14:creationId xmlns:p14="http://schemas.microsoft.com/office/powerpoint/2010/main" val="226776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1F287A-6A9C-4077-9239-C1566EE6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Uzaktan eğitim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3326214-CB5F-4AFD-A448-041BE0D6E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Akademik Eğitim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1D476D-7CFF-44F8-B1D4-C9A6638AF7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tr-TR" dirty="0"/>
              <a:t>Anasınıfı grubumuz akademik eğitimlerini yüz yüze devam etmektedir.</a:t>
            </a:r>
          </a:p>
          <a:p>
            <a:pPr marL="0" indent="0">
              <a:buNone/>
            </a:pPr>
            <a:r>
              <a:rPr lang="tr-TR" dirty="0" err="1"/>
              <a:t>Pandemi</a:t>
            </a:r>
            <a:r>
              <a:rPr lang="tr-TR" dirty="0"/>
              <a:t> döneminde 5,6,7. Sınıflar akademi eğitimlerini uzaktan devam etmektedir.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DAC2772-1F45-42B6-8916-010A54BD7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/>
              <a:t>Hafızlık Eğitim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DF40708-E3FD-430C-982E-9613E2EC23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tr-TR" dirty="0"/>
              <a:t>5. 6. 7. 8. Sınıf öğrencilerimiz hafızlık eğitimlerini yüz yüze almaktadır.</a:t>
            </a:r>
          </a:p>
          <a:p>
            <a:r>
              <a:rPr lang="tr-TR" dirty="0">
                <a:ea typeface="+mn-lt"/>
                <a:cs typeface="+mn-lt"/>
              </a:rPr>
              <a:t>6/B şubemiz örgün eğitimi dondurarak hafızlık eğitimi almaktadır.</a:t>
            </a:r>
            <a:endParaRPr lang="tr-TR" dirty="0"/>
          </a:p>
          <a:p>
            <a:endParaRPr lang="tr-TR" dirty="0"/>
          </a:p>
        </p:txBody>
      </p:sp>
      <p:pic>
        <p:nvPicPr>
          <p:cNvPr id="7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398F7C37-04C5-4597-B91C-F3BCDD99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15" y="4792103"/>
            <a:ext cx="4065916" cy="1471982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E16E5159-0B04-432E-BCBE-A8732F7C4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929" y="3950429"/>
            <a:ext cx="6567576" cy="29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5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3" descr="metin, kişi, portakal içeren bir resim&#10;&#10;Açıklama otomatik olarak oluşturuldu">
            <a:extLst>
              <a:ext uri="{FF2B5EF4-FFF2-40B4-BE49-F238E27FC236}">
                <a16:creationId xmlns:a16="http://schemas.microsoft.com/office/drawing/2014/main" id="{691CB4B2-C960-42F3-AFA9-FF56A98C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875"/>
            <a:ext cx="12203500" cy="686375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8FA6591-D754-4C14-969B-810062C927C2}"/>
              </a:ext>
            </a:extLst>
          </p:cNvPr>
          <p:cNvSpPr txBox="1"/>
          <p:nvPr/>
        </p:nvSpPr>
        <p:spPr>
          <a:xfrm>
            <a:off x="5514256" y="237765"/>
            <a:ext cx="6280030" cy="707886"/>
          </a:xfrm>
          <a:prstGeom prst="rect">
            <a:avLst/>
          </a:prstGeom>
          <a:solidFill>
            <a:srgbClr val="FCE8B1">
              <a:alpha val="48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000" i="1" dirty="0">
                <a:latin typeface="TW Cen MT"/>
                <a:ea typeface="+mn-lt"/>
                <a:cs typeface="+mn-lt"/>
              </a:rPr>
              <a:t>Anasınıfı grubumuz akademik eğitimlerini yüz yüze devam etmektedir.</a:t>
            </a:r>
            <a:endParaRPr lang="tr-TR" sz="2000" i="1" dirty="0">
              <a:latin typeface="TW Cen MT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394C62-DF68-456D-AFFC-7CA484A35EC0}"/>
              </a:ext>
            </a:extLst>
          </p:cNvPr>
          <p:cNvSpPr txBox="1"/>
          <p:nvPr/>
        </p:nvSpPr>
        <p:spPr>
          <a:xfrm>
            <a:off x="7326702" y="4925683"/>
            <a:ext cx="3835879" cy="1938992"/>
          </a:xfrm>
          <a:prstGeom prst="rect">
            <a:avLst/>
          </a:prstGeom>
          <a:solidFill>
            <a:srgbClr val="E8CE09">
              <a:alpha val="3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000" b="1" i="1" dirty="0"/>
              <a:t>Anasınıfı öğrencilerimiz altı etkinlik saati akademik eğitim almaktadır. Beş etkinlik saati ise  değerler eğitimi kapsamında 4/6 yaş grubu din öğreticilerinden elif </a:t>
            </a:r>
            <a:r>
              <a:rPr lang="tr-TR" sz="2000" b="1" i="1" dirty="0" err="1"/>
              <a:t>ba</a:t>
            </a:r>
            <a:r>
              <a:rPr lang="tr-TR" sz="2000" b="1" i="1" dirty="0"/>
              <a:t> eğitimi almaktadır.</a:t>
            </a:r>
          </a:p>
        </p:txBody>
      </p:sp>
    </p:spTree>
    <p:extLst>
      <p:ext uri="{BB962C8B-B14F-4D97-AF65-F5344CB8AC3E}">
        <p14:creationId xmlns:p14="http://schemas.microsoft.com/office/powerpoint/2010/main" val="28154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635BA5D-2EF4-4962-8D31-AC8649239B5E}"/>
              </a:ext>
            </a:extLst>
          </p:cNvPr>
          <p:cNvSpPr/>
          <p:nvPr/>
        </p:nvSpPr>
        <p:spPr>
          <a:xfrm>
            <a:off x="434197" y="355121"/>
            <a:ext cx="3364301" cy="603848"/>
          </a:xfrm>
          <a:prstGeom prst="roundRect">
            <a:avLst/>
          </a:prstGeom>
          <a:solidFill>
            <a:srgbClr val="F2E9AA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Akademi 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8ED8A35-C89D-4DBD-B2A3-C24EAFD2AAE1}"/>
              </a:ext>
            </a:extLst>
          </p:cNvPr>
          <p:cNvSpPr/>
          <p:nvPr/>
        </p:nvSpPr>
        <p:spPr>
          <a:xfrm>
            <a:off x="8829676" y="354222"/>
            <a:ext cx="2932980" cy="603849"/>
          </a:xfrm>
          <a:prstGeom prst="roundRect">
            <a:avLst/>
          </a:prstGeom>
          <a:solidFill>
            <a:srgbClr val="F2E9A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Hafızlık 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AA517B3-E838-4C69-B085-8361B18D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17" y="8588"/>
            <a:ext cx="3663350" cy="6855202"/>
          </a:xfrm>
          <a:prstGeom prst="rect">
            <a:avLst/>
          </a:prstGeom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13ECEC5-34DF-44BF-8473-534C71A94DDC}"/>
              </a:ext>
            </a:extLst>
          </p:cNvPr>
          <p:cNvSpPr/>
          <p:nvPr/>
        </p:nvSpPr>
        <p:spPr>
          <a:xfrm>
            <a:off x="489909" y="1546644"/>
            <a:ext cx="3306791" cy="43275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tr-TR" sz="2000" b="1" dirty="0">
                <a:solidFill>
                  <a:schemeClr val="tx1"/>
                </a:solidFill>
                <a:latin typeface="Tw Cen MT"/>
                <a:ea typeface="Segoe UI"/>
                <a:cs typeface="Segoe UI"/>
              </a:rPr>
              <a:t>8. sınıf öğrencilerimiz akademik eğitim ile destekleme yetiştirme kurslarından yüz yüze faydalanmaktadır.</a:t>
            </a:r>
            <a:r>
              <a:rPr lang="en-US" sz="2000" b="1" dirty="0">
                <a:solidFill>
                  <a:schemeClr val="tx1"/>
                </a:solidFill>
                <a:latin typeface="Tw Cen MT"/>
                <a:ea typeface="Segoe UI"/>
                <a:cs typeface="Segoe UI"/>
              </a:rPr>
              <a:t>​</a:t>
            </a:r>
          </a:p>
          <a:p>
            <a:pPr rtl="0"/>
            <a:r>
              <a:rPr lang="tr-TR" sz="2000" b="1" dirty="0">
                <a:solidFill>
                  <a:schemeClr val="tx1"/>
                </a:solidFill>
                <a:latin typeface="Tw Cen MT"/>
                <a:ea typeface="Segoe UI"/>
                <a:cs typeface="Segoe UI"/>
              </a:rPr>
              <a:t>LGS çalışmaları sınıf rehber öğretmenleri ve rehberlik servinin takibinde, koçluk sistemi ile son kulvarda tempolu bir şekilde devam etmektedir.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DCAD872-85A0-4292-91FB-BDE07AA4980D}"/>
              </a:ext>
            </a:extLst>
          </p:cNvPr>
          <p:cNvSpPr/>
          <p:nvPr/>
        </p:nvSpPr>
        <p:spPr>
          <a:xfrm>
            <a:off x="8827879" y="1545747"/>
            <a:ext cx="2932979" cy="432758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Tw Cen MT"/>
              </a:rPr>
              <a:t>8. sınıf  7 öğrencimiz hafızlık belgesini almaya hak kazanmıştır, </a:t>
            </a:r>
          </a:p>
          <a:p>
            <a:pPr algn="ctr"/>
            <a:r>
              <a:rPr lang="tr-TR" sz="2400" dirty="0">
                <a:latin typeface="Tw Cen MT"/>
              </a:rPr>
              <a:t>altı öğrencimiz hafızlığını tamamlamış ve tekrarlarını yapmaktadır.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4883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65CBA8-7955-4AB3-9764-8F34BB71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Geçmişten geleceğe başarılarımız</a:t>
            </a:r>
          </a:p>
        </p:txBody>
      </p:sp>
      <p:pic>
        <p:nvPicPr>
          <p:cNvPr id="9" name="Resim 9" descr="metin, LEGO, oyuncak, birkaç içeren bir resim&#10;&#10;Açıklama otomatik olarak oluşturuldu">
            <a:extLst>
              <a:ext uri="{FF2B5EF4-FFF2-40B4-BE49-F238E27FC236}">
                <a16:creationId xmlns:a16="http://schemas.microsoft.com/office/drawing/2014/main" id="{1BD77CD0-2CAA-4458-9801-9109901DA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827" y="2075164"/>
            <a:ext cx="3494676" cy="2317185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3C994735-7CAE-401A-BBB3-4AE12DED1826}"/>
              </a:ext>
            </a:extLst>
          </p:cNvPr>
          <p:cNvSpPr/>
          <p:nvPr/>
        </p:nvSpPr>
        <p:spPr>
          <a:xfrm>
            <a:off x="4530846" y="4408637"/>
            <a:ext cx="3263658" cy="1869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8AFF690-04FA-490F-8DA8-CCC0252628A0}"/>
              </a:ext>
            </a:extLst>
          </p:cNvPr>
          <p:cNvSpPr/>
          <p:nvPr/>
        </p:nvSpPr>
        <p:spPr>
          <a:xfrm>
            <a:off x="8210551" y="2279890"/>
            <a:ext cx="3119885" cy="3939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97CF4B8-146E-462B-9584-C23536751711}"/>
              </a:ext>
            </a:extLst>
          </p:cNvPr>
          <p:cNvSpPr/>
          <p:nvPr/>
        </p:nvSpPr>
        <p:spPr>
          <a:xfrm>
            <a:off x="704670" y="4392464"/>
            <a:ext cx="3493697" cy="1869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1" descr="balta, 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22EF1184-0E68-4E1A-A7C2-64192017C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382" y="2413494"/>
            <a:ext cx="3289539" cy="1930369"/>
          </a:xfrm>
          <a:prstGeom prst="rect">
            <a:avLst/>
          </a:prstGeom>
        </p:spPr>
      </p:pic>
      <p:pic>
        <p:nvPicPr>
          <p:cNvPr id="12" name="Resim 12">
            <a:extLst>
              <a:ext uri="{FF2B5EF4-FFF2-40B4-BE49-F238E27FC236}">
                <a16:creationId xmlns:a16="http://schemas.microsoft.com/office/drawing/2014/main" id="{0ECE303F-F0C4-44EA-977A-EE74F2959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099" y="2326796"/>
            <a:ext cx="3073878" cy="1543050"/>
          </a:xfrm>
          <a:prstGeom prst="rect">
            <a:avLst/>
          </a:prstGeom>
        </p:spPr>
      </p:pic>
      <p:pic>
        <p:nvPicPr>
          <p:cNvPr id="13" name="Resim 13" descr="grafiti içeren bir resim&#10;&#10;Açıklama otomatik olarak oluşturuldu">
            <a:extLst>
              <a:ext uri="{FF2B5EF4-FFF2-40B4-BE49-F238E27FC236}">
                <a16:creationId xmlns:a16="http://schemas.microsoft.com/office/drawing/2014/main" id="{83B7AC9F-2E60-4E91-A2BA-CBA6A6B96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721" y="4403210"/>
            <a:ext cx="3088255" cy="1804070"/>
          </a:xfrm>
          <a:prstGeom prst="rect">
            <a:avLst/>
          </a:prstGeom>
        </p:spPr>
      </p:pic>
      <p:pic>
        <p:nvPicPr>
          <p:cNvPr id="7" name="Resim 13" descr="kişi, açık hava, grup, insanlar içeren bir resim&#10;&#10;Açıklama otomatik olarak oluşturuldu">
            <a:extLst>
              <a:ext uri="{FF2B5EF4-FFF2-40B4-BE49-F238E27FC236}">
                <a16:creationId xmlns:a16="http://schemas.microsoft.com/office/drawing/2014/main" id="{5EF850D7-4D90-457C-862A-11A2FEDF3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494" y="4398753"/>
            <a:ext cx="3275162" cy="18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251131-FD07-4DB7-8C2B-496D0874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etkinliklerimiz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294573-7BB2-4FA9-BCC1-F48EE05AD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930C6D78-EA56-4B37-B01D-832059CF7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0014" y="1708738"/>
            <a:ext cx="4354542" cy="5155181"/>
          </a:xfr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85ED4C-3D34-4C9F-B751-AEA702B2D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7">
            <a:extLst>
              <a:ext uri="{FF2B5EF4-FFF2-40B4-BE49-F238E27FC236}">
                <a16:creationId xmlns:a16="http://schemas.microsoft.com/office/drawing/2014/main" id="{43B6C47C-304E-4DEE-913A-FBDE75B73A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41531" y="1702581"/>
            <a:ext cx="2582009" cy="4966213"/>
          </a:xfrm>
        </p:spPr>
      </p:pic>
      <p:pic>
        <p:nvPicPr>
          <p:cNvPr id="8" name="Resim 8" descr="duvar, kişi, iç mekan, poz içeren bir resim&#10;&#10;Açıklama otomatik olarak oluşturuldu">
            <a:extLst>
              <a:ext uri="{FF2B5EF4-FFF2-40B4-BE49-F238E27FC236}">
                <a16:creationId xmlns:a16="http://schemas.microsoft.com/office/drawing/2014/main" id="{411DCB32-933D-45F9-8A14-AAD9F02AE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759" y="1767697"/>
            <a:ext cx="4367841" cy="49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D37BA2-760E-4F6F-B0AB-BDCEA20D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Başarı bizden taktir sizden </a:t>
            </a:r>
          </a:p>
        </p:txBody>
      </p:sp>
      <p:pic>
        <p:nvPicPr>
          <p:cNvPr id="4" name="Resim 4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4D70385-7444-4BB8-9433-7D5C97621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934" y="2286000"/>
            <a:ext cx="1798460" cy="4023360"/>
          </a:xfrm>
        </p:spPr>
      </p:pic>
    </p:spTree>
    <p:extLst>
      <p:ext uri="{BB962C8B-B14F-4D97-AF65-F5344CB8AC3E}">
        <p14:creationId xmlns:p14="http://schemas.microsoft.com/office/powerpoint/2010/main" val="285952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0</Words>
  <Application>Microsoft Office PowerPoint</Application>
  <PresentationFormat>Geniş ekran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Integral</vt:lpstr>
      <vt:lpstr>Tc. hendek kaymakamlığı nENE HATUN KIZ HAFIZLIK PROJE İMAM HATİP ORTAOKULU</vt:lpstr>
      <vt:lpstr>Okulumuz;</vt:lpstr>
      <vt:lpstr>takım arkadaşlarımız kim mi? </vt:lpstr>
      <vt:lpstr>Uzaktan eğitim</vt:lpstr>
      <vt:lpstr>PowerPoint Sunusu</vt:lpstr>
      <vt:lpstr>PowerPoint Sunusu</vt:lpstr>
      <vt:lpstr>Geçmişten geleceğe başarılarımız</vt:lpstr>
      <vt:lpstr>etkinliklerimiz</vt:lpstr>
      <vt:lpstr>Başarı bizden taktir sizden 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/>
  <cp:revision>781</cp:revision>
  <dcterms:created xsi:type="dcterms:W3CDTF">2021-03-29T21:50:37Z</dcterms:created>
  <dcterms:modified xsi:type="dcterms:W3CDTF">2021-03-30T02:14:13Z</dcterms:modified>
</cp:coreProperties>
</file>